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013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Rendimiento Web de Vanguard:</a:t>
            </a:r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 Estudio Basado en Datos </a:t>
            </a:r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 Pruebas A/B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541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8108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Analizaremos los datos del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rendimiento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 de Vanguard, una empresa líder en el sector de gestión de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activos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para obtener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insights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valiosos que impulsen su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éxito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5469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6785134"/>
            <a:ext cx="4110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 Irene Sifre y Adrián Lardiés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9480" y="348377"/>
            <a:ext cx="581132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TLC (Teorema del Límite Central) y Normalización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441841" y="919520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41841" y="1235035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1841" y="1550551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41841" y="1866067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41841" y="2181582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43771" y="2497098"/>
            <a:ext cx="6517481" cy="807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Aunque el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TLC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permite asumir que, con muestras grandes, las medidas de los parámetros se distribuyen normalmente, las pruebas de normalidad realizadas (como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Shapiro-Wilk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Kolmogorov-Smirnov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indicaron que los datos no seguían una distribución normal.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845701" y="3348990"/>
            <a:ext cx="631555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Esto motivó la elección de la </a:t>
            </a:r>
            <a:pPr algn="l" lvl="1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prueba Mann-Whitney</a:t>
            </a:r>
            <a:pPr algn="l" lvl="1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 lugar del T-test.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441841" y="3664506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643771" y="3980021"/>
            <a:ext cx="6517481" cy="403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intentó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normalizar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 tiempos mediante transformaciones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logarítmica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raíz cuadrada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Box-Cox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pero ninguna logró normalizar completamente los datos.</a:t>
            </a:r>
            <a:endParaRPr lang="en-US" sz="9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2619" y="947857"/>
            <a:ext cx="2627709" cy="2055852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906" y="3145631"/>
            <a:ext cx="2609017" cy="2069782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262" y="5357336"/>
            <a:ext cx="2618303" cy="206633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76768" y="7565588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0960" y="548640"/>
            <a:ext cx="498836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Introducción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302" y="1650921"/>
            <a:ext cx="637353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8302" y="2149673"/>
            <a:ext cx="637353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8302" y="2668310"/>
            <a:ext cx="24941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Misión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7508" y="3179445"/>
            <a:ext cx="605432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Proporcionar a Vanguard análisis de datos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detallados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sobre la renovación de su web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17508" y="3887629"/>
            <a:ext cx="605432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Asegurar un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impacto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positivo en la experiencia del cliente.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8302" y="4406265"/>
            <a:ext cx="24941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Presencia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17508" y="4917400"/>
            <a:ext cx="605432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Vanguard,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líder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 en el sector financiero, reconocida por su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innovación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 confianza.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8302" y="5755243"/>
            <a:ext cx="24941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Retos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017508" y="6266378"/>
            <a:ext cx="605432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Segmentar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los clientes más allá de los grupos de control y test para generar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precisos.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17508" y="6974562"/>
            <a:ext cx="605432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Ofrecer a Vanguard máxima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fiabilidad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 una visión más amplia del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comportamiento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 sus usuarios.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505831" y="1670804"/>
            <a:ext cx="24941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Pregunta Principal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566184" y="2181939"/>
            <a:ext cx="637353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885390" y="2680692"/>
            <a:ext cx="605432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¿Ha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mejorado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nueva interfaz de usuario las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tasas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 éxito general en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comparación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 la versión anterior?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6184" y="3498652"/>
            <a:ext cx="637353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6184" y="4042291"/>
            <a:ext cx="6373535" cy="26542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5653" y="524113"/>
            <a:ext cx="4178975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Limpieza y Fusión de los Datos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7307580" y="1192411"/>
            <a:ext cx="15240" cy="6513076"/>
          </a:xfrm>
          <a:prstGeom prst="roundRect">
            <a:avLst>
              <a:gd name="adj" fmla="val 409353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6643568" y="1518880"/>
            <a:ext cx="519827" cy="15240"/>
          </a:xfrm>
          <a:prstGeom prst="roundRect">
            <a:avLst>
              <a:gd name="adj" fmla="val 409353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7148155" y="1359456"/>
            <a:ext cx="334089" cy="334089"/>
          </a:xfrm>
          <a:prstGeom prst="roundRect">
            <a:avLst>
              <a:gd name="adj" fmla="val 186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71742" y="1415058"/>
            <a:ext cx="86916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641652" y="1340882"/>
            <a:ext cx="1856661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Carga</a:t>
            </a:r>
            <a:pPr algn="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7476" y="1893808"/>
            <a:ext cx="5740837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df_final_demo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Información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demográfica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 los clientes.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7476" y="2190988"/>
            <a:ext cx="5740837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df_final_experiment_clients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Información de los clientes que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participaron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el experimento.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57476" y="2725817"/>
            <a:ext cx="5740837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df_pt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Datos del proceso de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navegación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 cliente (de dos archivos combinados).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7467005" y="2261473"/>
            <a:ext cx="519827" cy="15240"/>
          </a:xfrm>
          <a:prstGeom prst="roundRect">
            <a:avLst>
              <a:gd name="adj" fmla="val 409353"/>
            </a:avLst>
          </a:prstGeom>
          <a:solidFill>
            <a:srgbClr val="BDB8DF"/>
          </a:solidFill>
          <a:ln/>
        </p:spPr>
      </p:sp>
      <p:sp>
        <p:nvSpPr>
          <p:cNvPr id="12" name="Shape 10"/>
          <p:cNvSpPr/>
          <p:nvPr/>
        </p:nvSpPr>
        <p:spPr>
          <a:xfrm>
            <a:off x="7148155" y="2102048"/>
            <a:ext cx="334089" cy="334089"/>
          </a:xfrm>
          <a:prstGeom prst="roundRect">
            <a:avLst>
              <a:gd name="adj" fmla="val 186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51025" y="2157651"/>
            <a:ext cx="128349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132088" y="2083475"/>
            <a:ext cx="1856661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Limpieza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8369737" y="2636401"/>
            <a:ext cx="5740837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Eliminación de duplicados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Se eliminaron registros duplicados en todos los conjuntos de datos.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8369737" y="3163610"/>
            <a:ext cx="5740837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Manejo de valores faltantes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Se eliminaron los registros con valores nulos en columnas clave.</a:t>
            </a:r>
            <a:endParaRPr lang="en-US" sz="1150" dirty="0"/>
          </a:p>
        </p:txBody>
      </p:sp>
      <p:sp>
        <p:nvSpPr>
          <p:cNvPr id="17" name="Shape 15"/>
          <p:cNvSpPr/>
          <p:nvPr/>
        </p:nvSpPr>
        <p:spPr>
          <a:xfrm>
            <a:off x="6643568" y="3594497"/>
            <a:ext cx="519827" cy="15240"/>
          </a:xfrm>
          <a:prstGeom prst="roundRect">
            <a:avLst>
              <a:gd name="adj" fmla="val 409353"/>
            </a:avLst>
          </a:prstGeom>
          <a:solidFill>
            <a:srgbClr val="BDB8DF"/>
          </a:solidFill>
          <a:ln/>
        </p:spPr>
      </p:sp>
      <p:sp>
        <p:nvSpPr>
          <p:cNvPr id="18" name="Shape 16"/>
          <p:cNvSpPr/>
          <p:nvPr/>
        </p:nvSpPr>
        <p:spPr>
          <a:xfrm>
            <a:off x="7148155" y="3435072"/>
            <a:ext cx="334089" cy="334089"/>
          </a:xfrm>
          <a:prstGeom prst="roundRect">
            <a:avLst>
              <a:gd name="adj" fmla="val 186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251740" y="3490674"/>
            <a:ext cx="126802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641652" y="3416498"/>
            <a:ext cx="1856661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Filtrado</a:t>
            </a:r>
            <a:pPr algn="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7476" y="3969425"/>
            <a:ext cx="5740837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identificaron los clientes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comunes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entre los tres conjuntos de datos utilizando el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client_id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757476" y="4504253"/>
            <a:ext cx="5740837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filtraron los datos para mantener solo los clientes presentes en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todos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 conjuntos de datos.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467005" y="4598670"/>
            <a:ext cx="519827" cy="15240"/>
          </a:xfrm>
          <a:prstGeom prst="roundRect">
            <a:avLst>
              <a:gd name="adj" fmla="val 409353"/>
            </a:avLst>
          </a:prstGeom>
          <a:solidFill>
            <a:srgbClr val="BDB8DF"/>
          </a:solidFill>
          <a:ln/>
        </p:spPr>
      </p:sp>
      <p:sp>
        <p:nvSpPr>
          <p:cNvPr id="24" name="Shape 22"/>
          <p:cNvSpPr/>
          <p:nvPr/>
        </p:nvSpPr>
        <p:spPr>
          <a:xfrm>
            <a:off x="7148155" y="4439245"/>
            <a:ext cx="334089" cy="334089"/>
          </a:xfrm>
          <a:prstGeom prst="roundRect">
            <a:avLst>
              <a:gd name="adj" fmla="val 186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246858" y="4494848"/>
            <a:ext cx="136565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132088" y="4420672"/>
            <a:ext cx="1856661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Conversión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8369737" y="4973598"/>
            <a:ext cx="5740837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convirtieron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las columnas numéricas (como años de antigüedad, número de cuentas, llamadas, logins) a formato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8369737" y="5508427"/>
            <a:ext cx="5740837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convirtieron las fechas a formato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datetime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un procesamiento adecuado de los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tiempos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 navegación.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6643568" y="5606653"/>
            <a:ext cx="519827" cy="15240"/>
          </a:xfrm>
          <a:prstGeom prst="roundRect">
            <a:avLst>
              <a:gd name="adj" fmla="val 409353"/>
            </a:avLst>
          </a:prstGeom>
          <a:solidFill>
            <a:srgbClr val="BDB8DF"/>
          </a:solidFill>
          <a:ln/>
        </p:spPr>
      </p:sp>
      <p:sp>
        <p:nvSpPr>
          <p:cNvPr id="30" name="Shape 28"/>
          <p:cNvSpPr/>
          <p:nvPr/>
        </p:nvSpPr>
        <p:spPr>
          <a:xfrm>
            <a:off x="7148155" y="5447228"/>
            <a:ext cx="334089" cy="334089"/>
          </a:xfrm>
          <a:prstGeom prst="roundRect">
            <a:avLst>
              <a:gd name="adj" fmla="val 186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51859" y="5502831"/>
            <a:ext cx="126563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4637603" y="5428655"/>
            <a:ext cx="1860709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Renombrado y Fusión</a:t>
            </a:r>
            <a:pPr algn="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757476" y="5981581"/>
            <a:ext cx="5740837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renombraron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las columnas en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df_final_demo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df_pt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consistencia (ej.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'clnt_tenure_yr'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'tenure_years'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'process_step'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'step'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).</a:t>
            </a:r>
            <a:endParaRPr lang="en-US" sz="1150" dirty="0"/>
          </a:p>
        </p:txBody>
      </p:sp>
      <p:sp>
        <p:nvSpPr>
          <p:cNvPr id="34" name="Text 32"/>
          <p:cNvSpPr/>
          <p:nvPr/>
        </p:nvSpPr>
        <p:spPr>
          <a:xfrm>
            <a:off x="757476" y="6524030"/>
            <a:ext cx="5740837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fusionaron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 datos demográficos (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df_final_demo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con los datos del experimento (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df_final_experiment_clients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en un único DataFrame (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df_final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).</a:t>
            </a:r>
            <a:endParaRPr lang="en-US" sz="1150" dirty="0"/>
          </a:p>
        </p:txBody>
      </p:sp>
      <p:sp>
        <p:nvSpPr>
          <p:cNvPr id="35" name="Text 33"/>
          <p:cNvSpPr/>
          <p:nvPr/>
        </p:nvSpPr>
        <p:spPr>
          <a:xfrm>
            <a:off x="757476" y="7066478"/>
            <a:ext cx="5740837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Finalmente, se fusionó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df_final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 los datos de navegación (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df_pt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para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construir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DataFrame final (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df_vanguard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408" y="618768"/>
            <a:ext cx="1344358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2575" y="1271468"/>
            <a:ext cx="4596646" cy="27421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97" y="4204335"/>
            <a:ext cx="4546402" cy="3371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91613" y="1351359"/>
            <a:ext cx="339090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Perfiles de Clientes</a:t>
            </a:r>
            <a:pPr algn="ct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800737" y="2368629"/>
            <a:ext cx="6243876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Variables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como edad, balance, número de cuentas, actividad en la plataforma (llamadas y logins), y tiempo de permanencia.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7800737" y="2970371"/>
            <a:ext cx="6243876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 clientes han sido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segmentados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tres grupos principales: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General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Above Mean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 10%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 acuerdo a las variables previas.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800737" y="3572113"/>
            <a:ext cx="6243876" cy="1084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Además, en tres grupos de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edad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Young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(avg. 28),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Middle-aged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(46), y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Senior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(65). Cada grupo muestra comportamientos distintos, con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balances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promedio que van desde 34771 $ (Low) hasta 351958 $ (High).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8072080" y="4716304"/>
            <a:ext cx="5972532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Insights</a:t>
            </a:r>
            <a:pPr algn="l" lvl="1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8343305" y="5318046"/>
            <a:ext cx="5701308" cy="813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grupo que analiza la nueva versión supera de media en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1000 clientes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por categoría a la versión antigua, lo que podría influir en los resultados del análisis de la web. 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8343305" y="6191012"/>
            <a:ext cx="5701308" cy="813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Las personas que utilizan el sitio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correctamente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tienen niveles de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actividad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más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bajos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podríamos pensar que llaman menos porque están mejor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adaptadas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son más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resolutivas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8343305" y="7063978"/>
            <a:ext cx="5701308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 mismo tiempo, las personas que participan en la versión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antigua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 estudio tienen un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menor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nivel de 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actividad</a:t>
            </a:r>
            <a:pPr algn="l" lvl="2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628" y="881063"/>
            <a:ext cx="4555688" cy="292096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0" y="4010977"/>
            <a:ext cx="4528185" cy="33375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910399" y="779621"/>
            <a:ext cx="3716179" cy="92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Huellas Digitales</a:t>
            </a:r>
            <a:pPr algn="ctr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endParaRPr lang="en-US" sz="2900" dirty="0"/>
          </a:p>
        </p:txBody>
      </p:sp>
      <p:sp>
        <p:nvSpPr>
          <p:cNvPr id="5" name="Text 1"/>
          <p:cNvSpPr/>
          <p:nvPr/>
        </p:nvSpPr>
        <p:spPr>
          <a:xfrm>
            <a:off x="7846576" y="1894284"/>
            <a:ext cx="6141125" cy="89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registraron las interacciones de los clientes con la web a través de un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sistema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pasos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(start, step_1, step_2, step_3, confirm), analizando el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orden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repeticiones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tiempos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 cada paso.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846576" y="2851190"/>
            <a:ext cx="6141125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creó la variable "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lineal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 para identificar si los clientes completaron el proceso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sin errores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y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"non_linear"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los que no siguieron el proceso de forma correcta.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8143875" y="4105394"/>
            <a:ext cx="5843826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Insights</a:t>
            </a:r>
            <a:pPr algn="l" lvl="1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8441174" y="4765000"/>
            <a:ext cx="5546527" cy="89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 usuarios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lineales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completan el proceso con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tiempos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más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bajos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todos los pasos (excepto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Confirm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), especialmente en la versión de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prueba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(Test).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8441174" y="5721906"/>
            <a:ext cx="5546527" cy="89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 usuarios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lineales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muestran tiempos significativamente mayores, y los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cuellos de botella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más comunes aparecen en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step_3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confirm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8441174" y="6678811"/>
            <a:ext cx="5546527" cy="89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el grupo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los tiempos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mejoraron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significativamente en los pasos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intermedios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para los usuarios lineales, lo que sugiere un impacto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positivo </a:t>
            </a:r>
            <a:pPr algn="l" lvl="2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 la nueva interfaz.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0649" y="1305758"/>
            <a:ext cx="5002887" cy="271295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74" y="4240173"/>
            <a:ext cx="4973717" cy="26837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717518" y="738307"/>
            <a:ext cx="4076819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Lista de Experimentos</a:t>
            </a:r>
            <a:endParaRPr lang="en-US" sz="3100" dirty="0"/>
          </a:p>
        </p:txBody>
      </p:sp>
      <p:sp>
        <p:nvSpPr>
          <p:cNvPr id="5" name="Text 1"/>
          <p:cNvSpPr/>
          <p:nvPr/>
        </p:nvSpPr>
        <p:spPr>
          <a:xfrm>
            <a:off x="7562969" y="1427440"/>
            <a:ext cx="638591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877889" y="1919645"/>
            <a:ext cx="6070997" cy="1575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evaluaron tres aspectos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clave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para medir el rendimiento entre los grupos de Test y Control, y entre usuarios lineales y no lineales: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tasa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finalización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tasa de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errores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por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pasos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y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tiempo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medio en cada paso.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8192929" y="3563660"/>
            <a:ext cx="5755957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Insights</a:t>
            </a:r>
            <a:pPr algn="l" lvl="1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8507968" y="4262557"/>
            <a:ext cx="5440918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tasa de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finalización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fue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mayor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el grupo de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(25.35% lineales) en comparación con el grupo de Control (21.46% lineales).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8507968" y="5276493"/>
            <a:ext cx="5440918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tasa de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errores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Start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 más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alta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podríamos interpretar que se debe al hecho de que los usuarios estaban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habituados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 uso clásico de la web.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8507968" y="6290429"/>
            <a:ext cx="5440918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Step 1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es notablemente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deficiente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la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nueva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versión al mismo tiempo.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8507968" y="6989326"/>
            <a:ext cx="5440918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Focalizar la experiencia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UX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Start, Step 1 y Step 2 en la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nueva </a:t>
            </a:r>
            <a:pPr algn="l" lvl="2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versión.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1587" y="443389"/>
            <a:ext cx="6387227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Skweness y Kurtosis por Steps y Linealidad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63642" y="1171932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3642" y="1574483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821293" y="1977033"/>
            <a:ext cx="6297454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Skweness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1078944" y="2548652"/>
            <a:ext cx="6039803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Permite identificar qué tan sesgados están los tiempos hacia un lado de la media.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1078944" y="2862620"/>
            <a:ext cx="6039803" cy="1030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Valores altos en pasos como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start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(por ejemplo, 53.05 en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Control-False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indica que la mayoría de los usuarios pasan poco tiempo, pero algunos tienen tiempos excesivamente largos en estos pasos.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21293" y="3949541"/>
            <a:ext cx="6297454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Kurtosis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1078944" y="4521160"/>
            <a:ext cx="6039803" cy="1030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Indica la concentración de los tiempos alrededor de la media. Valores extremadamente altos, como 5255.29 en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Control-False-start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muestran una gran variabilidad en los tiempos, con algunos usuarios pasando tiempos muy largos en los pasos iniciales, lo que puede ser indicativo de atascos o errores.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1078944" y="5608082"/>
            <a:ext cx="6039803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general, los usuarios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lineales (True)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tienen una kurtosis baja, reforzando nuestra división para el análisis.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519273" y="1171932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2293" y="1610678"/>
            <a:ext cx="3948946" cy="2941796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246" y="4733568"/>
            <a:ext cx="3937040" cy="28715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3709" y="521017"/>
            <a:ext cx="4802862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Pruebas de Hipótesis y Estadísticas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874" y="1181695"/>
            <a:ext cx="6801326" cy="5873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0678" y="1989296"/>
            <a:ext cx="220265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60678" y="2352675"/>
            <a:ext cx="650771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60678" y="2675573"/>
            <a:ext cx="650771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60678" y="2998470"/>
            <a:ext cx="650771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60678" y="3321368"/>
            <a:ext cx="650771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60678" y="3644265"/>
            <a:ext cx="650771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60678" y="3967163"/>
            <a:ext cx="650771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95588" y="4290060"/>
            <a:ext cx="6272808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Hipótesis nula (H0)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No hay diferencias significativas entre la versión Test y Control en términos de tasas de finalización, tiempos de finalización, tasas de error, etc.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60678" y="4847749"/>
            <a:ext cx="650771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895588" y="5170646"/>
            <a:ext cx="6272808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Hipótesis alternativa (H1)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Hay una diferencia significativa entre la versión Test y Control en al menos una de las métricas.</a:t>
            </a:r>
            <a:endParaRPr lang="en-US" sz="11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181695"/>
            <a:ext cx="6801326" cy="58733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462004" y="1989296"/>
            <a:ext cx="220265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7696914" y="2352675"/>
            <a:ext cx="627280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Prueba de proporciones (Prueba Z)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7931825" y="2638782"/>
            <a:ext cx="603789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Comparar las tasas de finalización entre los grupos Test y Control. </a:t>
            </a:r>
            <a:endParaRPr lang="en-US" sz="1150" dirty="0"/>
          </a:p>
        </p:txBody>
      </p:sp>
      <p:sp>
        <p:nvSpPr>
          <p:cNvPr id="18" name="Text 14"/>
          <p:cNvSpPr/>
          <p:nvPr/>
        </p:nvSpPr>
        <p:spPr>
          <a:xfrm>
            <a:off x="7931825" y="2924889"/>
            <a:ext cx="6037898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Resultados diferencia estadísticamente significativa (p &lt; 0.05 → 0.00154), indica que el comportamiento de los usuarios difiere entre ambas versiones.</a:t>
            </a:r>
            <a:pPr algn="l" lvl="1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7696914" y="3680579"/>
            <a:ext cx="627280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T-test / Mann-Whitney U Test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</a:t>
            </a:r>
            <a:endParaRPr lang="en-US" sz="1150" dirty="0"/>
          </a:p>
        </p:txBody>
      </p:sp>
      <p:sp>
        <p:nvSpPr>
          <p:cNvPr id="20" name="Text 16"/>
          <p:cNvSpPr/>
          <p:nvPr/>
        </p:nvSpPr>
        <p:spPr>
          <a:xfrm>
            <a:off x="7931825" y="3966686"/>
            <a:ext cx="603789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T-test</a:t>
            </a:r>
            <a:pPr algn="l" lvl="1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comparar los tiempos medios de finalización entre Test y Control.</a:t>
            </a:r>
            <a:endParaRPr lang="en-US" sz="1150" dirty="0"/>
          </a:p>
        </p:txBody>
      </p:sp>
      <p:sp>
        <p:nvSpPr>
          <p:cNvPr id="21" name="Text 17"/>
          <p:cNvSpPr/>
          <p:nvPr/>
        </p:nvSpPr>
        <p:spPr>
          <a:xfrm>
            <a:off x="8166735" y="4252793"/>
            <a:ext cx="5802987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Diferencia significativa en los tiempos de finalización, con p &lt; 0.05 → 1.145e-65 .</a:t>
            </a:r>
            <a:endParaRPr lang="en-US" sz="1150" dirty="0"/>
          </a:p>
        </p:txBody>
      </p:sp>
      <p:sp>
        <p:nvSpPr>
          <p:cNvPr id="22" name="Text 18"/>
          <p:cNvSpPr/>
          <p:nvPr/>
        </p:nvSpPr>
        <p:spPr>
          <a:xfrm>
            <a:off x="7931825" y="4538901"/>
            <a:ext cx="6037898" cy="939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Dado que los datos no seguían una distribución normal (como se evidenció en las pruebas de normalidad), se utilizó la </a:t>
            </a:r>
            <a:pPr algn="l" lvl="1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prueba Mann-Whitney</a:t>
            </a:r>
            <a:pPr algn="l" lvl="1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como alternativa no paramétrica, y también mostró una diferencia significativa en los tiempos.</a:t>
            </a:r>
            <a:pPr algn="l" lvl="1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150" dirty="0"/>
          </a:p>
        </p:txBody>
      </p:sp>
      <p:sp>
        <p:nvSpPr>
          <p:cNvPr id="23" name="Text 19"/>
          <p:cNvSpPr/>
          <p:nvPr/>
        </p:nvSpPr>
        <p:spPr>
          <a:xfrm>
            <a:off x="7696914" y="5529382"/>
            <a:ext cx="627280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Chi-square test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para comparar la distribución de errores y finalización entre Test y Control.</a:t>
            </a:r>
            <a:endParaRPr lang="en-US" sz="1150" dirty="0"/>
          </a:p>
        </p:txBody>
      </p:sp>
      <p:sp>
        <p:nvSpPr>
          <p:cNvPr id="24" name="Text 20"/>
          <p:cNvSpPr/>
          <p:nvPr/>
        </p:nvSpPr>
        <p:spPr>
          <a:xfrm>
            <a:off x="7931825" y="5815489"/>
            <a:ext cx="6037898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Resultados significativos (6.26e-31), diferencia en la forma en que los usuarios completan los pasos en ambas versiones.</a:t>
            </a:r>
            <a:pPr algn="l" lvl="1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endParaRPr lang="en-US" sz="1150" dirty="0"/>
          </a:p>
        </p:txBody>
      </p:sp>
      <p:sp>
        <p:nvSpPr>
          <p:cNvPr id="25" name="Text 21"/>
          <p:cNvSpPr/>
          <p:nvPr/>
        </p:nvSpPr>
        <p:spPr>
          <a:xfrm>
            <a:off x="7696914" y="6571178"/>
            <a:ext cx="6272808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Cramér’s V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Aunque se detectó una diferencia significativa en el comportamiento de los usuarios entre Test y Control, el valor de Cramér’s V fue bajo (0.0205).</a:t>
            </a:r>
            <a:endParaRPr lang="en-US" sz="1150" dirty="0"/>
          </a:p>
        </p:txBody>
      </p:sp>
      <p:sp>
        <p:nvSpPr>
          <p:cNvPr id="26" name="Text 22"/>
          <p:cNvSpPr/>
          <p:nvPr/>
        </p:nvSpPr>
        <p:spPr>
          <a:xfrm>
            <a:off x="7931825" y="7092077"/>
            <a:ext cx="6037898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Indica que la asociación entre las versiones de la web y el comportamiento de los usuarios es débil.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3867" y="448151"/>
            <a:ext cx="4182666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Correlación entre Variables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0428" y="1185624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0428" y="1593056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0428" y="2000488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0428" y="2407920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31056" y="2815352"/>
            <a:ext cx="6285309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Pearson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para evaluar la relación lineal entre variables continuas como balance, actividad, edad y número de cuentas. 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1091922" y="3393877"/>
            <a:ext cx="6024443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encontraron correlaciones positivas bajas entre </a:t>
            </a:r>
            <a:pPr algn="l" lvl="1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y actividad</a:t>
            </a:r>
            <a:pPr algn="l" lvl="1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(0.171) y correlaciones moderadas entre </a:t>
            </a:r>
            <a:pPr algn="l" lvl="1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y número de cuentas</a:t>
            </a:r>
            <a:pPr algn="l" lvl="1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(0.264), lo que indica una relación entre tener más cuentas y un balance más alto.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0428" y="4322802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831056" y="4730234"/>
            <a:ext cx="6285309" cy="1042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3197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Spearman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dado que algunas relaciones pueden no ser lineales, se aplicó Spearman, que mostró correlaciones más fuertes entre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y actividad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(0.290) y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y número de cuentas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(0.333), sugiriendo que los clientes más activos y con más cuentas tienden a tener mayores balances.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521654" y="1185624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7630" y="1629728"/>
            <a:ext cx="4273868" cy="2893219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630" y="4706303"/>
            <a:ext cx="4273868" cy="28932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2024-10-06T13:56:23Z</dcterms:created>
  <dcterms:modified xsi:type="dcterms:W3CDTF">2024-10-06T13:56:23Z</dcterms:modified>
</cp:coreProperties>
</file>